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405" autoAdjust="0"/>
  </p:normalViewPr>
  <p:slideViewPr>
    <p:cSldViewPr>
      <p:cViewPr>
        <p:scale>
          <a:sx n="109" d="100"/>
          <a:sy n="109" d="100"/>
        </p:scale>
        <p:origin x="3048" y="-2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3E1E0-0F7B-46A4-92A0-2C714AF1CBF9}" type="datetimeFigureOut">
              <a:rPr lang="es-MX" smtClean="0"/>
              <a:pPr/>
              <a:t>10/09/25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4575B-1BC1-45CF-9BCE-4A80A9B511C8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/>
          <p:cNvSpPr>
            <a:spLocks noChangeAspect="1" noChangeArrowheads="1" noTextEdit="1"/>
          </p:cNvSpPr>
          <p:nvPr/>
        </p:nvSpPr>
        <p:spPr bwMode="auto">
          <a:xfrm>
            <a:off x="280988" y="93663"/>
            <a:ext cx="6305550" cy="895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96863" y="7421563"/>
            <a:ext cx="6273800" cy="1611312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96863" y="109538"/>
            <a:ext cx="6273800" cy="6859587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1855788" y="452438"/>
            <a:ext cx="2759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NOMBRE DE LA ECE/OC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839913" y="1190625"/>
            <a:ext cx="35306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Expide la Cédula de Acreditación No.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897188" y="1873250"/>
            <a:ext cx="13700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 - - - - - - - - - -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435101" y="2554288"/>
            <a:ext cx="425291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000" b="0" i="0" u="none" strike="noStrike" cap="none" normalizeH="0" baseline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a: Nombre del Centro de Evaluación/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105026" y="2838450"/>
            <a:ext cx="291147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0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Evaluador Independiente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571501" y="3316288"/>
            <a:ext cx="56435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MX" sz="14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Para evaluar con fines de certificación, las competencias de las personas, </a:t>
            </a:r>
            <a:r>
              <a:rPr lang="es-MX" sz="1400" dirty="0">
                <a:solidFill>
                  <a:srgbClr val="4D4948"/>
                </a:solidFill>
                <a:latin typeface="Arial" pitchFamily="34" charset="0"/>
              </a:rPr>
              <a:t>con base en el Estándar de Competencia inscrito en el  Registro Nacional de Estándares de Competencia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908051" y="4716463"/>
            <a:ext cx="1492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MX" sz="14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   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2316163" y="5302250"/>
            <a:ext cx="250666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México, D. F. a - - de - - - - de - - - -.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1500188" y="6492875"/>
            <a:ext cx="3929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Nombre del Responsable de la Entidad de Certificación y Evaluación</a:t>
            </a:r>
            <a:r>
              <a:rPr kumimoji="0" lang="es-MX" sz="1200" b="0" i="0" u="none" strike="noStrike" cap="none" normalizeH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 / Organismo Certificado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2425701" y="5580063"/>
            <a:ext cx="227806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Vigencia al  - - de - - - - de - - - -.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3187701" y="5973763"/>
            <a:ext cx="73183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(rúbrica)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2886076" y="1751013"/>
            <a:ext cx="1273175" cy="374650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285751" y="5715000"/>
            <a:ext cx="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576263" y="325438"/>
            <a:ext cx="914400" cy="911225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668338" y="534988"/>
            <a:ext cx="58737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>
                <a:ln>
                  <a:noFill/>
                </a:ln>
                <a:solidFill>
                  <a:srgbClr val="1F1A17"/>
                </a:solidFill>
                <a:effectLst/>
                <a:latin typeface="Arial" pitchFamily="34" charset="0"/>
              </a:rPr>
              <a:t>LOGO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668338" y="733425"/>
            <a:ext cx="7588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>
                <a:ln>
                  <a:noFill/>
                </a:ln>
                <a:solidFill>
                  <a:srgbClr val="1F1A17"/>
                </a:solidFill>
                <a:effectLst/>
                <a:latin typeface="Arial" pitchFamily="34" charset="0"/>
              </a:rPr>
              <a:t>ECE/OC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2" name="41 Tabla"/>
          <p:cNvGraphicFramePr>
            <a:graphicFrameLocks noGrp="1"/>
          </p:cNvGraphicFramePr>
          <p:nvPr/>
        </p:nvGraphicFramePr>
        <p:xfrm>
          <a:off x="571480" y="4214810"/>
          <a:ext cx="564360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0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MX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Clave del EC </a:t>
                      </a:r>
                      <a:endParaRPr kumimoji="0" lang="es-E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1F1A17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</a:rPr>
                        <a:t>Nombre del Estándar de Competencia</a:t>
                      </a: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E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000001- - - - - -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E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- - - - - - - - - - - - - - - -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A9F7021F-B230-D4F4-9285-589743913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28" y="7640072"/>
            <a:ext cx="1987178" cy="11731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utoShape 4"/>
          <p:cNvSpPr>
            <a:spLocks noChangeAspect="1" noChangeArrowheads="1" noTextEdit="1"/>
          </p:cNvSpPr>
          <p:nvPr/>
        </p:nvSpPr>
        <p:spPr bwMode="auto">
          <a:xfrm>
            <a:off x="280988" y="93663"/>
            <a:ext cx="6305550" cy="895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296863" y="7421563"/>
            <a:ext cx="6273800" cy="1611312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296863" y="109538"/>
            <a:ext cx="6273800" cy="6962792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1844824" y="611560"/>
            <a:ext cx="275907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8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NOMBRE DE LA ECE/OC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1839913" y="1190625"/>
            <a:ext cx="35306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Expide la Cédula de Acreditación No.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2897188" y="1873250"/>
            <a:ext cx="13700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600" b="0" i="0" u="none" strike="noStrike" cap="none" normalizeH="0" baseline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 - - - - - - - - - -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1435101" y="2554288"/>
            <a:ext cx="425291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0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a: Nombre del Centro de Evaluación/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Rectangle 12"/>
          <p:cNvSpPr>
            <a:spLocks noChangeArrowheads="1"/>
          </p:cNvSpPr>
          <p:nvPr/>
        </p:nvSpPr>
        <p:spPr bwMode="auto">
          <a:xfrm>
            <a:off x="2105026" y="2838450"/>
            <a:ext cx="291147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20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Evaluador Independiente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6" name="Rectangle 16"/>
          <p:cNvSpPr>
            <a:spLocks noChangeArrowheads="1"/>
          </p:cNvSpPr>
          <p:nvPr/>
        </p:nvSpPr>
        <p:spPr bwMode="auto">
          <a:xfrm>
            <a:off x="2316163" y="5302250"/>
            <a:ext cx="250666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México, D. F. a - - de - - - - de - - - -.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9" name="Rectangle 19"/>
          <p:cNvSpPr>
            <a:spLocks noChangeArrowheads="1"/>
          </p:cNvSpPr>
          <p:nvPr/>
        </p:nvSpPr>
        <p:spPr bwMode="auto">
          <a:xfrm>
            <a:off x="2425701" y="5508633"/>
            <a:ext cx="227806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Vigencia al  - - de - - - - de - - - -.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" name="Rectangle 21"/>
          <p:cNvSpPr>
            <a:spLocks noChangeArrowheads="1"/>
          </p:cNvSpPr>
          <p:nvPr/>
        </p:nvSpPr>
        <p:spPr bwMode="auto">
          <a:xfrm>
            <a:off x="3187701" y="5902336"/>
            <a:ext cx="73183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(rúbrica)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2" name="Rectangle 22"/>
          <p:cNvSpPr>
            <a:spLocks noChangeArrowheads="1"/>
          </p:cNvSpPr>
          <p:nvPr/>
        </p:nvSpPr>
        <p:spPr bwMode="auto">
          <a:xfrm>
            <a:off x="2886076" y="1751013"/>
            <a:ext cx="1273175" cy="374650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1" name="Rectangle 41"/>
          <p:cNvSpPr>
            <a:spLocks noChangeArrowheads="1"/>
          </p:cNvSpPr>
          <p:nvPr/>
        </p:nvSpPr>
        <p:spPr bwMode="auto">
          <a:xfrm>
            <a:off x="576263" y="325438"/>
            <a:ext cx="914400" cy="911225"/>
          </a:xfrm>
          <a:prstGeom prst="rect">
            <a:avLst/>
          </a:prstGeom>
          <a:noFill/>
          <a:ln w="2">
            <a:solidFill>
              <a:srgbClr val="1F1A1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82" name="Rectangle 42"/>
          <p:cNvSpPr>
            <a:spLocks noChangeArrowheads="1"/>
          </p:cNvSpPr>
          <p:nvPr/>
        </p:nvSpPr>
        <p:spPr bwMode="auto">
          <a:xfrm>
            <a:off x="668338" y="534988"/>
            <a:ext cx="58737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>
                <a:ln>
                  <a:noFill/>
                </a:ln>
                <a:solidFill>
                  <a:srgbClr val="1F1A17"/>
                </a:solidFill>
                <a:effectLst/>
                <a:latin typeface="Arial" pitchFamily="34" charset="0"/>
              </a:rPr>
              <a:t>LOGO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3" name="Rectangle 43"/>
          <p:cNvSpPr>
            <a:spLocks noChangeArrowheads="1"/>
          </p:cNvSpPr>
          <p:nvPr/>
        </p:nvSpPr>
        <p:spPr bwMode="auto">
          <a:xfrm>
            <a:off x="668338" y="733425"/>
            <a:ext cx="75882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400" b="0" i="0" u="none" strike="noStrike" cap="none" normalizeH="0" baseline="0">
                <a:ln>
                  <a:noFill/>
                </a:ln>
                <a:solidFill>
                  <a:srgbClr val="1F1A17"/>
                </a:solidFill>
                <a:effectLst/>
                <a:latin typeface="Arial" pitchFamily="34" charset="0"/>
              </a:rPr>
              <a:t>ECE/OC</a:t>
            </a: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476672" y="1547664"/>
            <a:ext cx="132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Logo a color</a:t>
            </a:r>
            <a:endParaRPr lang="es-ES" dirty="0">
              <a:solidFill>
                <a:srgbClr val="FF0000"/>
              </a:solidFill>
            </a:endParaRPr>
          </a:p>
        </p:txBody>
      </p:sp>
      <p:cxnSp>
        <p:nvCxnSpPr>
          <p:cNvPr id="86" name="85 Conector recto de flecha"/>
          <p:cNvCxnSpPr/>
          <p:nvPr/>
        </p:nvCxnSpPr>
        <p:spPr>
          <a:xfrm rot="5400000" flipH="1" flipV="1">
            <a:off x="728700" y="1295636"/>
            <a:ext cx="5040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86 CuadroTexto"/>
          <p:cNvSpPr txBox="1"/>
          <p:nvPr/>
        </p:nvSpPr>
        <p:spPr>
          <a:xfrm>
            <a:off x="1700808" y="35496"/>
            <a:ext cx="4048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Tipo de papel: Opalina de 125 </a:t>
            </a:r>
            <a:r>
              <a:rPr lang="es-MX" dirty="0" err="1">
                <a:solidFill>
                  <a:srgbClr val="FF0000"/>
                </a:solidFill>
              </a:rPr>
              <a:t>grms</a:t>
            </a:r>
            <a:r>
              <a:rPr lang="es-MX" dirty="0">
                <a:solidFill>
                  <a:srgbClr val="FF0000"/>
                </a:solidFill>
              </a:rPr>
              <a:t>.</a:t>
            </a:r>
          </a:p>
          <a:p>
            <a:r>
              <a:rPr lang="es-MX" dirty="0">
                <a:solidFill>
                  <a:srgbClr val="FF0000"/>
                </a:solidFill>
              </a:rPr>
              <a:t>Tipo de letra en todo el documento: </a:t>
            </a:r>
            <a:r>
              <a:rPr lang="es-MX" dirty="0" err="1">
                <a:solidFill>
                  <a:srgbClr val="FF0000"/>
                </a:solidFill>
              </a:rPr>
              <a:t>Arial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4570164" y="554658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18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9" name="88 CuadroTexto"/>
          <p:cNvSpPr txBox="1"/>
          <p:nvPr/>
        </p:nvSpPr>
        <p:spPr>
          <a:xfrm>
            <a:off x="5157192" y="1043608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16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0" name="89 CuadroTexto"/>
          <p:cNvSpPr txBox="1"/>
          <p:nvPr/>
        </p:nvSpPr>
        <p:spPr>
          <a:xfrm>
            <a:off x="4221088" y="1763688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16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1" name="90 CuadroTexto"/>
          <p:cNvSpPr txBox="1"/>
          <p:nvPr/>
        </p:nvSpPr>
        <p:spPr>
          <a:xfrm>
            <a:off x="5157192" y="2771800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20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2" name="91 CuadroTexto"/>
          <p:cNvSpPr txBox="1"/>
          <p:nvPr/>
        </p:nvSpPr>
        <p:spPr>
          <a:xfrm>
            <a:off x="4540999" y="4214810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11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3" name="92 CuadroTexto"/>
          <p:cNvSpPr txBox="1"/>
          <p:nvPr/>
        </p:nvSpPr>
        <p:spPr>
          <a:xfrm>
            <a:off x="5500702" y="3714744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14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4" name="93 CuadroTexto"/>
          <p:cNvSpPr txBox="1"/>
          <p:nvPr/>
        </p:nvSpPr>
        <p:spPr>
          <a:xfrm>
            <a:off x="4725144" y="5292080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12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5373216" y="6444208"/>
            <a:ext cx="816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12 pts.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3" name="102 CuadroTexto"/>
          <p:cNvSpPr txBox="1"/>
          <p:nvPr/>
        </p:nvSpPr>
        <p:spPr>
          <a:xfrm>
            <a:off x="404664" y="752432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FF0000"/>
                </a:solidFill>
              </a:rPr>
              <a:t>Logotipo red CONOCER de prestadores de servicios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571480" y="3316288"/>
            <a:ext cx="56436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MX" sz="14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Para evaluar con fines de certificación, las competencias de las personas, </a:t>
            </a:r>
            <a:r>
              <a:rPr lang="es-MX" sz="1400" dirty="0">
                <a:solidFill>
                  <a:srgbClr val="4D4948"/>
                </a:solidFill>
                <a:latin typeface="Arial" pitchFamily="34" charset="0"/>
              </a:rPr>
              <a:t>con base en el Estándar de Competencia inscrito en el  Registro Nacional de Estándares de Competencia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Rectangle 17"/>
          <p:cNvSpPr>
            <a:spLocks noChangeArrowheads="1"/>
          </p:cNvSpPr>
          <p:nvPr/>
        </p:nvSpPr>
        <p:spPr bwMode="auto">
          <a:xfrm>
            <a:off x="1500174" y="6492874"/>
            <a:ext cx="39290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200" b="0" i="0" u="none" strike="noStrike" cap="none" normalizeH="0" baseline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Nombre del Responsable de la Entidad de Certificación y Evaluación</a:t>
            </a:r>
            <a:r>
              <a:rPr kumimoji="0" lang="es-MX" sz="1200" b="0" i="0" u="none" strike="noStrike" cap="none" normalizeH="0" dirty="0">
                <a:ln>
                  <a:noFill/>
                </a:ln>
                <a:solidFill>
                  <a:srgbClr val="4D4948"/>
                </a:solidFill>
                <a:effectLst/>
                <a:latin typeface="Arial" pitchFamily="34" charset="0"/>
              </a:rPr>
              <a:t> / Organismo Certificado</a:t>
            </a:r>
            <a:endParaRPr kumimoji="0" 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85" name="84 Tabla"/>
          <p:cNvGraphicFramePr>
            <a:graphicFrameLocks noGrp="1"/>
          </p:cNvGraphicFramePr>
          <p:nvPr/>
        </p:nvGraphicFramePr>
        <p:xfrm>
          <a:off x="571480" y="4214810"/>
          <a:ext cx="564360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0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MX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Clave del EC </a:t>
                      </a:r>
                      <a:endParaRPr kumimoji="0" lang="es-E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1F1A17"/>
                        </a:solidFill>
                        <a:effectLst/>
                        <a:latin typeface="Arial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</a:rPr>
                        <a:t>Nombre del Estándar de Competencia</a:t>
                      </a:r>
                      <a:endParaRPr kumimoji="0" lang="es-MX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E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000001- - - - - -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es-E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1F1A17"/>
                          </a:solidFill>
                          <a:effectLst/>
                          <a:latin typeface="Arial" pitchFamily="34" charset="0"/>
                          <a:ea typeface="+mn-ea"/>
                          <a:cs typeface="+mn-cs"/>
                        </a:rPr>
                        <a:t>- - - - - - - - - - - - - - - - 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" name="104 Conector recto de flecha">
            <a:extLst>
              <a:ext uri="{FF2B5EF4-FFF2-40B4-BE49-F238E27FC236}">
                <a16:creationId xmlns:a16="http://schemas.microsoft.com/office/drawing/2014/main" id="{622A77D4-1C82-DE5C-D812-4639F969C530}"/>
              </a:ext>
            </a:extLst>
          </p:cNvPr>
          <p:cNvCxnSpPr/>
          <p:nvPr/>
        </p:nvCxnSpPr>
        <p:spPr>
          <a:xfrm>
            <a:off x="2060848" y="7884368"/>
            <a:ext cx="72008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02FC538D-F38F-26EF-DD7D-D9F0DE366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128" y="7640072"/>
            <a:ext cx="1987178" cy="11731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345</Words>
  <Application>Microsoft Macintosh PowerPoint</Application>
  <PresentationFormat>Presentación en pantalla (4:3)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jportillo</dc:creator>
  <cp:lastModifiedBy>Microsoft Office User</cp:lastModifiedBy>
  <cp:revision>9</cp:revision>
  <dcterms:created xsi:type="dcterms:W3CDTF">2010-08-05T23:34:31Z</dcterms:created>
  <dcterms:modified xsi:type="dcterms:W3CDTF">2025-09-10T19:37:41Z</dcterms:modified>
</cp:coreProperties>
</file>